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5" r:id="rId3"/>
    <p:sldId id="286" r:id="rId4"/>
    <p:sldId id="294" r:id="rId5"/>
    <p:sldId id="296" r:id="rId6"/>
    <p:sldId id="295" r:id="rId7"/>
    <p:sldId id="299" r:id="rId8"/>
    <p:sldId id="298" r:id="rId9"/>
    <p:sldId id="307" r:id="rId10"/>
    <p:sldId id="266" r:id="rId11"/>
    <p:sldId id="308" r:id="rId12"/>
    <p:sldId id="301" r:id="rId13"/>
    <p:sldId id="260" r:id="rId14"/>
    <p:sldId id="261" r:id="rId15"/>
    <p:sldId id="309" r:id="rId16"/>
    <p:sldId id="262" r:id="rId17"/>
    <p:sldId id="264" r:id="rId18"/>
    <p:sldId id="265" r:id="rId19"/>
    <p:sldId id="306" r:id="rId20"/>
    <p:sldId id="310" r:id="rId21"/>
    <p:sldId id="303" r:id="rId22"/>
    <p:sldId id="30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edy Rivas" initials="O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910" autoAdjust="0"/>
  </p:normalViewPr>
  <p:slideViewPr>
    <p:cSldViewPr snapToGrid="0">
      <p:cViewPr>
        <p:scale>
          <a:sx n="73" d="100"/>
          <a:sy n="73" d="100"/>
        </p:scale>
        <p:origin x="-498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1B845-9907-4288-A63B-6F6F76BDB190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5BEAF-5620-40E4-981F-71664B407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8947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24BF7-F858-4A3A-8EDC-01F045AC5DA3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BA1D8-0A20-494F-8532-706B3C2A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678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BA1D8-0A20-494F-8532-706B3C2A40D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43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8BA1D8-0A20-494F-8532-706B3C2A40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223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8BA1D8-0A20-494F-8532-706B3C2A40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468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8BA1D8-0A20-494F-8532-706B3C2A40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75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8BA1D8-0A20-494F-8532-706B3C2A40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94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8BA1D8-0A20-494F-8532-706B3C2A40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71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8BA1D8-0A20-494F-8532-706B3C2A40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05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8BA1D8-0A20-494F-8532-706B3C2A40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61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F665-540D-4AB5-AFFF-AA6DD1D3F42A}" type="datetime1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664-4FC0-4765-ADD1-1847C71B2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6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E05-EE32-4822-86AA-5E94524F7FD7}" type="datetime1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664-4FC0-4765-ADD1-1847C71B2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4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0442-8A3D-4552-881A-EF0C58A0FDB3}" type="datetime1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664-4FC0-4765-ADD1-1847C71B2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6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428BD-D096-4A4E-AF78-EF3634713559}" type="datetime1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664-4FC0-4765-ADD1-1847C71B2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7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27E5-B1F5-4AA2-A6C0-3B7CC15276A7}" type="datetime1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664-4FC0-4765-ADD1-1847C71B2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5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A06D-503C-4152-A005-8845274B2991}" type="datetime1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664-4FC0-4765-ADD1-1847C71B2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AC77-C16D-4275-A8D9-1913E483A478}" type="datetime1">
              <a:rPr lang="en-US" smtClean="0"/>
              <a:t>6/15/2016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664-4FC0-4765-ADD1-1847C71B2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1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DA14-CCC1-4C7F-8D1F-B2F14D5F931E}" type="datetime1">
              <a:rPr lang="en-US" smtClean="0"/>
              <a:t>6/15/2016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664-4FC0-4765-ADD1-1847C71B2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9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8392-96F0-42D2-B8CC-14BF0F2E64D5}" type="datetime1">
              <a:rPr lang="en-US" smtClean="0"/>
              <a:t>6/15/2016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664-4FC0-4765-ADD1-1847C71B2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5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9D69-7A63-4BF1-A210-C5AD48EBCCE7}" type="datetime1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664-4FC0-4765-ADD1-1847C71B2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9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DC86-5B1A-442B-8792-B451D3EBC041}" type="datetime1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664-4FC0-4765-ADD1-1847C71B2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1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02AFA-B2C4-449B-BB82-57377B8D773C}" type="datetime1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33664-4FC0-4765-ADD1-1847C71B2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5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6422" y="4384108"/>
            <a:ext cx="9144000" cy="237996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25000" lnSpcReduction="20000"/>
          </a:bodyPr>
          <a:lstStyle/>
          <a:p>
            <a:r>
              <a:rPr lang="es-VE" sz="40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“El Mensajero Sin Fronteras”</a:t>
            </a:r>
          </a:p>
          <a:p>
            <a:r>
              <a:rPr lang="es-VE" sz="40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664-4FC0-4765-ADD1-1847C71B29E1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-117286"/>
            <a:ext cx="12175757" cy="7175703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486422" y="4384108"/>
            <a:ext cx="9144000" cy="16753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VE" sz="40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“El Mensajero Sin Fronteras”</a:t>
            </a:r>
          </a:p>
          <a:p>
            <a:r>
              <a:rPr lang="es-VE" sz="1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Dra. </a:t>
            </a:r>
            <a:r>
              <a:rPr lang="es-VE" sz="14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Ledy</a:t>
            </a:r>
            <a:r>
              <a:rPr lang="es-VE" sz="1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 Maldonado de Rivas</a:t>
            </a:r>
            <a:endParaRPr lang="es-VE" sz="1400" b="1" i="1" dirty="0" smtClean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VE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VALORES </a:t>
            </a:r>
            <a:r>
              <a:rPr lang="es-VE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ESENCIALES</a:t>
            </a:r>
            <a:br>
              <a:rPr lang="es-VE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</a:br>
            <a:r>
              <a:rPr lang="es-VE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PARA UNA VIDA SALUDABLE</a:t>
            </a:r>
            <a:r>
              <a:rPr lang="es-VE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s-VE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s-VE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518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60" y="62630"/>
            <a:ext cx="11924777" cy="10643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ESCUELA DE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VALORES I: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EN LA F</a:t>
            </a:r>
            <a:r>
              <a:rPr lang="es-VE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AMILIA APRENDEMOS</a:t>
            </a:r>
            <a:endParaRPr lang="es-VE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886" y="1152395"/>
            <a:ext cx="11022904" cy="557408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sz="67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Amor:</a:t>
            </a:r>
          </a:p>
          <a:p>
            <a:pPr>
              <a:lnSpc>
                <a:spcPct val="170000"/>
              </a:lnSpc>
            </a:pPr>
            <a:r>
              <a:rPr lang="es-ES" sz="40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Comienza desde el vientre de la madre con la relación </a:t>
            </a:r>
            <a:r>
              <a:rPr lang="es-ES" sz="40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madre-hijo que </a:t>
            </a:r>
            <a:r>
              <a:rPr lang="es-ES" sz="40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se </a:t>
            </a:r>
            <a:r>
              <a:rPr lang="es-ES" sz="40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establece</a:t>
            </a:r>
            <a:endParaRPr lang="es-ES" sz="4000" i="1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170000"/>
              </a:lnSpc>
            </a:pPr>
            <a:r>
              <a:rPr lang="es-ES" sz="40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La relación entre los </a:t>
            </a:r>
            <a:r>
              <a:rPr lang="es-ES" sz="40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padres, </a:t>
            </a:r>
            <a:r>
              <a:rPr lang="es-ES" sz="40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y de los padres con los hijos  es el primer modelo de amor</a:t>
            </a:r>
          </a:p>
          <a:p>
            <a:pPr>
              <a:lnSpc>
                <a:spcPct val="170000"/>
              </a:lnSpc>
            </a:pPr>
            <a:r>
              <a:rPr lang="es-ES" sz="40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De acuerdo a la expresión del amor que aprendemos en la familia así percibimos el amor de Dios y el de la gente que nos rodea</a:t>
            </a:r>
          </a:p>
          <a:p>
            <a:pPr>
              <a:lnSpc>
                <a:spcPct val="170000"/>
              </a:lnSpc>
            </a:pPr>
            <a:r>
              <a:rPr lang="es-ES" sz="40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 la familia nutrimos el corazón y el carácter</a:t>
            </a:r>
          </a:p>
          <a:p>
            <a:pPr>
              <a:lnSpc>
                <a:spcPct val="170000"/>
              </a:lnSpc>
            </a:pPr>
            <a:r>
              <a:rPr lang="es-ES" sz="40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La familia es el primer lugar de entrenamiento para </a:t>
            </a:r>
            <a:r>
              <a:rPr lang="es-ES" sz="40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establecer relaciones </a:t>
            </a:r>
            <a:r>
              <a:rPr lang="es-ES" sz="40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interpersonales</a:t>
            </a:r>
          </a:p>
          <a:p>
            <a:pPr>
              <a:lnSpc>
                <a:spcPct val="170000"/>
              </a:lnSpc>
            </a:pPr>
            <a:r>
              <a:rPr lang="es-ES" sz="40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El amor en la familia es una base </a:t>
            </a:r>
            <a:r>
              <a:rPr lang="es-ES" sz="40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para el desarrollo </a:t>
            </a:r>
            <a:r>
              <a:rPr lang="es-ES" sz="40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moral</a:t>
            </a:r>
          </a:p>
          <a:p>
            <a:endParaRPr lang="es-ES" sz="5100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s-ES" dirty="0"/>
          </a:p>
          <a:p>
            <a:endParaRPr lang="es-E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7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16" y="187890"/>
            <a:ext cx="11561523" cy="134028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ESCUELA DE VALORES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II: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EN 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LA F</a:t>
            </a:r>
            <a:r>
              <a:rPr lang="es-VE" sz="40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AMILIA APRENDEMOS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561" y="1440493"/>
            <a:ext cx="11096450" cy="52809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40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Ética:</a:t>
            </a:r>
          </a:p>
          <a:p>
            <a:pPr>
              <a:lnSpc>
                <a:spcPct val="150000"/>
              </a:lnSpc>
            </a:pPr>
            <a:r>
              <a:rPr lang="es-ES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Principio de conducta que combina la </a:t>
            </a:r>
            <a:r>
              <a:rPr lang="es-ES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integridad, el respeto </a:t>
            </a:r>
            <a:r>
              <a:rPr lang="es-ES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 las normas morales y a las leyes que rigen la </a:t>
            </a:r>
            <a:r>
              <a:rPr lang="es-ES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sociedad </a:t>
            </a:r>
            <a:endParaRPr lang="es-ES" i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Incluye normas y expresiones de cortesía</a:t>
            </a:r>
          </a:p>
          <a:p>
            <a:pPr>
              <a:lnSpc>
                <a:spcPct val="150000"/>
              </a:lnSpc>
            </a:pPr>
            <a:r>
              <a:rPr lang="es-ES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Es una </a:t>
            </a:r>
            <a:r>
              <a:rPr lang="es-ES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de las bases </a:t>
            </a:r>
            <a:r>
              <a:rPr lang="es-ES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morales de la sociedad</a:t>
            </a:r>
            <a:endParaRPr lang="es-ES" i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Un principio básico de como ser buenos ciudadanos</a:t>
            </a:r>
          </a:p>
          <a:p>
            <a:pPr marL="0" indent="0">
              <a:buNone/>
            </a:pPr>
            <a:endParaRPr lang="es-ES" i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El comportamiento antisocial 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es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con frecuencia un resultado de problemas  familiares no resueltos</a:t>
            </a:r>
            <a:endParaRPr lang="es-ES" b="1" i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664-4FC0-4765-ADD1-1847C71B29E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30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90" y="175365"/>
            <a:ext cx="11849622" cy="10017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ESCUELA DE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VALORES III. </a:t>
            </a:r>
            <a:r>
              <a:rPr lang="es-VE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EN LA FAMILIA APRENDEMOS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566" y="1101966"/>
            <a:ext cx="11198269" cy="560698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" sz="36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La </a:t>
            </a:r>
            <a:r>
              <a:rPr lang="es-ES" sz="36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</a:t>
            </a:r>
            <a:r>
              <a:rPr lang="es-ES" sz="36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legría: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s-ES" sz="31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La alegría no depende de las circunstancias o de las facilidades que puede presentar la vida y tampoco consiste en tener cosas. </a:t>
            </a:r>
            <a:endParaRPr lang="es-ES" sz="3100" b="1" i="1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s-ES" sz="31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La alegría se siembra en el seno familiar</a:t>
            </a:r>
            <a:r>
              <a:rPr lang="es-ES" sz="31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31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cuando se fomenta:</a:t>
            </a:r>
          </a:p>
          <a:p>
            <a:pPr>
              <a:lnSpc>
                <a:spcPct val="120000"/>
              </a:lnSpc>
            </a:pPr>
            <a:r>
              <a:rPr lang="es-ES" sz="3000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La gratitud y alabanza a Dios, celebrando su bondad y reconociendo que todo lo bueno viene de El.</a:t>
            </a:r>
          </a:p>
          <a:p>
            <a:pPr>
              <a:lnSpc>
                <a:spcPct val="120000"/>
              </a:lnSpc>
            </a:pPr>
            <a:r>
              <a:rPr lang="es-ES" sz="3000" i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A</a:t>
            </a:r>
            <a:r>
              <a:rPr lang="es-ES" sz="3000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l hacer el bien y al compartir</a:t>
            </a:r>
            <a:r>
              <a:rPr lang="es-ES" sz="3000" i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,</a:t>
            </a:r>
            <a:r>
              <a:rPr lang="es-ES" sz="3000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dejando </a:t>
            </a:r>
            <a:r>
              <a:rPr lang="es-ES" sz="3000" i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el egoísmo a un </a:t>
            </a:r>
            <a:r>
              <a:rPr lang="es-ES" sz="3000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lado. </a:t>
            </a:r>
          </a:p>
          <a:p>
            <a:pPr>
              <a:lnSpc>
                <a:spcPct val="120000"/>
              </a:lnSpc>
            </a:pPr>
            <a:r>
              <a:rPr lang="es-ES" sz="3000" i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A</a:t>
            </a:r>
            <a:r>
              <a:rPr lang="es-ES" sz="3000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l demostrar alegría por los logros de los demás.</a:t>
            </a:r>
          </a:p>
          <a:p>
            <a:pPr>
              <a:lnSpc>
                <a:spcPct val="120000"/>
              </a:lnSpc>
            </a:pPr>
            <a:r>
              <a:rPr lang="es-ES" sz="3000" i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A</a:t>
            </a:r>
            <a:r>
              <a:rPr lang="es-ES" sz="3000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l evitar </a:t>
            </a:r>
            <a:r>
              <a:rPr lang="es-ES" sz="3000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la critica y la </a:t>
            </a:r>
            <a:r>
              <a:rPr lang="es-ES" sz="3000" i="1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murmuracion</a:t>
            </a:r>
            <a:r>
              <a:rPr lang="es-ES" sz="3000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3000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y mas bien el </a:t>
            </a:r>
            <a:r>
              <a:rPr lang="es-ES" sz="3000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promover y destacar </a:t>
            </a:r>
            <a:r>
              <a:rPr lang="es-ES" sz="3000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lo positivo de los demás. </a:t>
            </a:r>
          </a:p>
          <a:p>
            <a:pPr>
              <a:lnSpc>
                <a:spcPct val="120000"/>
              </a:lnSpc>
            </a:pPr>
            <a:r>
              <a:rPr lang="es-ES" sz="3000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Al no centrarnos en nuestras preocupaciones y al estar dispuestos a ayudar a los que nos rodean. </a:t>
            </a:r>
          </a:p>
          <a:p>
            <a:pPr>
              <a:lnSpc>
                <a:spcPct val="120000"/>
              </a:lnSpc>
            </a:pPr>
            <a:r>
              <a:rPr lang="es-ES" sz="3000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Celebrando con música y cantos de gratitud y de edificación como costumbre de cada </a:t>
            </a:r>
            <a:r>
              <a:rPr lang="es-ES" sz="3000" i="1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dia</a:t>
            </a:r>
            <a:r>
              <a:rPr lang="es-ES" sz="3000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s-ES" sz="31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Se </a:t>
            </a:r>
            <a:r>
              <a:rPr lang="es-ES" sz="31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puede </a:t>
            </a:r>
            <a:r>
              <a:rPr lang="es-ES" sz="31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pedir a Dios alegría cuando falte: </a:t>
            </a:r>
            <a:r>
              <a:rPr lang="es-ES" sz="3100" b="1" i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“</a:t>
            </a:r>
            <a:r>
              <a:rPr lang="es-ES" i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Hazme </a:t>
            </a:r>
            <a:r>
              <a:rPr lang="es-ES" i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oír gozo y alegría</a:t>
            </a:r>
            <a:r>
              <a:rPr lang="es-ES" i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; que </a:t>
            </a:r>
            <a:r>
              <a:rPr lang="es-ES" i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se regocijen </a:t>
            </a:r>
            <a:r>
              <a:rPr lang="es-ES" i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los huesos…”. Salmo 51: 8b-9b.</a:t>
            </a:r>
            <a:endParaRPr lang="es-ES" sz="3000" i="1" dirty="0" smtClean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</a:pPr>
            <a:endParaRPr lang="es-ES" sz="3000" i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</a:pPr>
            <a:endParaRPr lang="es-ES" sz="3000" i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664-4FC0-4765-ADD1-1847C71B29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67" y="62630"/>
            <a:ext cx="11955050" cy="10897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ESCUELA DE VALORES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IV.</a:t>
            </a:r>
            <a:r>
              <a:rPr lang="es-VE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VE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EN LA FAMILIA APRENDEMOS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371" y="1052186"/>
            <a:ext cx="11711835" cy="5821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La Generosidad: </a:t>
            </a:r>
          </a:p>
          <a:p>
            <a:pPr>
              <a:lnSpc>
                <a:spcPct val="100000"/>
              </a:lnSpc>
            </a:pPr>
            <a:r>
              <a:rPr lang="es-ES" sz="24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Generosidad es el actuar en favor de otras personas desinteresadamente.</a:t>
            </a:r>
          </a:p>
          <a:p>
            <a:pPr>
              <a:lnSpc>
                <a:spcPct val="100000"/>
              </a:lnSpc>
            </a:pPr>
            <a:r>
              <a:rPr lang="es-ES" sz="24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Se aprende cuando vemos a nuestros </a:t>
            </a:r>
            <a:r>
              <a:rPr lang="es-ES" sz="24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modelos familiares ayudándose uno al otro, a los abuelos al vecino, en la iglesia, al necesitado en la comunidad</a:t>
            </a:r>
            <a:r>
              <a:rPr lang="es-ES" sz="24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,</a:t>
            </a:r>
            <a:r>
              <a:rPr lang="es-ES" sz="24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etc.  </a:t>
            </a:r>
          </a:p>
          <a:p>
            <a:pPr>
              <a:lnSpc>
                <a:spcPct val="100000"/>
              </a:lnSpc>
            </a:pPr>
            <a:r>
              <a:rPr lang="es-ES" sz="24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Ayudar o hacer algo por otras personas puede expresarse de varia maneras: dar cosas, dinero, comida, prestar juguetes, dar tiempo para escuchar y atender a otra persona, saludar, perdonar, colaborar en obras para mejora de la comunidad. </a:t>
            </a:r>
          </a:p>
          <a:p>
            <a:pPr>
              <a:lnSpc>
                <a:spcPct val="100000"/>
              </a:lnSpc>
            </a:pPr>
            <a:r>
              <a:rPr lang="es-ES" sz="24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Se nota una actitud generosa en una persona que se esfuerza por hacer la vida agradable a los demás tanto en la familia como en la comunidad.</a:t>
            </a:r>
          </a:p>
          <a:p>
            <a:pPr>
              <a:lnSpc>
                <a:spcPct val="100000"/>
              </a:lnSpc>
            </a:pPr>
            <a:r>
              <a:rPr lang="es-ES" sz="24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La generosidad es una expresión de amor de la cual Dios dio el mayor ejemplo:</a:t>
            </a:r>
            <a:r>
              <a:rPr lang="es-ES" sz="2400" b="1" i="1" baseline="300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 </a:t>
            </a:r>
            <a:r>
              <a:rPr lang="es-ES" sz="2400" i="1" baseline="300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”</a:t>
            </a:r>
            <a:r>
              <a:rPr lang="es-ES" sz="2400" i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Porque </a:t>
            </a:r>
            <a:r>
              <a:rPr lang="es-ES" sz="2400" i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de tal manera amó Dios al mundo, que dio a su </a:t>
            </a:r>
            <a:r>
              <a:rPr lang="es-ES" sz="2400" i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Hijo Jesucristo para que </a:t>
            </a:r>
            <a:r>
              <a:rPr lang="es-ES" sz="2400" i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todo aquel que cree en El, </a:t>
            </a:r>
            <a:r>
              <a:rPr lang="es-ES" sz="2400" i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tenga </a:t>
            </a:r>
            <a:r>
              <a:rPr lang="es-ES" sz="2400" i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vida </a:t>
            </a:r>
            <a:r>
              <a:rPr lang="es-ES" sz="2400" i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eterna”. Juan 3:16.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8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8" y="137786"/>
            <a:ext cx="12024986" cy="92692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ESCUELA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DE VALORES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V.</a:t>
            </a:r>
            <a:r>
              <a:rPr lang="es-VE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VE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EN LA FAMILIA APRENDEMOS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573" y="1114817"/>
            <a:ext cx="11649205" cy="5606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5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El Respeto:</a:t>
            </a:r>
          </a:p>
          <a:p>
            <a:r>
              <a:rPr lang="es-ES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Respeto a </a:t>
            </a:r>
            <a:r>
              <a:rPr lang="es-ES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las personas y </a:t>
            </a:r>
            <a:r>
              <a:rPr lang="es-ES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 su autoridad o jerarquía: a Dios, a los </a:t>
            </a:r>
            <a:r>
              <a:rPr lang="es-ES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</a:t>
            </a:r>
            <a:r>
              <a:rPr lang="es-ES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adres, abuelos, ancianos, mayores, hermanos, tíos; a los maestros en la escuela, los lideres religiosos, sociales y gubernamentales.</a:t>
            </a:r>
          </a:p>
          <a:p>
            <a:r>
              <a:rPr lang="es-ES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El respeto hacia los demás miembros es otro de los valores que se fomentan dentro de la familia, no sólo respeto a la persona misma, sino también a sus opiniones y sentimientos. </a:t>
            </a:r>
          </a:p>
          <a:p>
            <a:r>
              <a:rPr lang="es-ES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Respeto hacia las propiedades y bienes de los demás, respeto a su privacidad, respeto a sus decisiones, éstas, por supuesto, adecuadas a la edad de la persona. </a:t>
            </a:r>
          </a:p>
          <a:p>
            <a:r>
              <a:rPr lang="es-ES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Es en la familia donde el niño aprende que tanto él o ella como sus ideas y sentimientos merecen respeto y son valorados.</a:t>
            </a:r>
          </a:p>
          <a:p>
            <a:pPr marL="0" indent="0">
              <a:buNone/>
            </a:pPr>
            <a:r>
              <a:rPr lang="es-ES" sz="2000" b="1" i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“Hijos</a:t>
            </a:r>
            <a:r>
              <a:rPr lang="es-ES" sz="2000" b="1" i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, obedeced a vuestros </a:t>
            </a:r>
            <a:r>
              <a:rPr lang="es-ES" sz="2000" b="1" i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padres, </a:t>
            </a:r>
            <a:r>
              <a:rPr lang="es-ES" sz="2000" b="1" i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porque esto es justo. </a:t>
            </a:r>
            <a:r>
              <a:rPr lang="es-ES" sz="2000" b="1" i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Honra a tu padre y a tu madre que </a:t>
            </a:r>
            <a:r>
              <a:rPr lang="es-ES" sz="2000" b="1" i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es el primer mandamiento con </a:t>
            </a:r>
            <a:r>
              <a:rPr lang="es-ES" sz="2000" b="1" i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promesa para que te vaya bien y tengas larga vida en la tierra”. Efesios 6:1-3</a:t>
            </a:r>
          </a:p>
          <a:p>
            <a:pPr marL="0" indent="0">
              <a:buNone/>
            </a:pPr>
            <a:endParaRPr lang="es-ES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664-4FC0-4765-ADD1-1847C71B29E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0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16" y="152183"/>
            <a:ext cx="11849622" cy="136346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ESCUELA DE VALORES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VI.</a:t>
            </a:r>
            <a:r>
              <a:rPr lang="es-VE" sz="40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VE" sz="40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EN LA FAMILIA APRENDEMOS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35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La Justicia:</a:t>
            </a:r>
          </a:p>
          <a:p>
            <a:pPr>
              <a:lnSpc>
                <a:spcPct val="150000"/>
              </a:lnSpc>
            </a:pP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La justicia consiste en dar a cada uno lo que les corresponde. </a:t>
            </a:r>
          </a:p>
          <a:p>
            <a:pPr>
              <a:lnSpc>
                <a:spcPct val="150000"/>
              </a:lnSpc>
            </a:pP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Se 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fomenta en la familia al establecerse lo que corresponde a cada miembro de la 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misma: deberes, obligaciones, recompensas, 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amor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es-ES" b="1" i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Una 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persona que se esfuerza constantemente por respetar los derechos de los demás y le da a cada uno lo que debe, practica la justicia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664-4FC0-4765-ADD1-1847C71B29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0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131"/>
            <a:ext cx="12191999" cy="84989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ESCUELA DE VALORES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VII. </a:t>
            </a:r>
            <a:r>
              <a:rPr lang="es-VE" sz="40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EN </a:t>
            </a:r>
            <a:r>
              <a:rPr lang="es-VE" sz="40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LA FAMILIA </a:t>
            </a:r>
            <a:r>
              <a:rPr lang="es-VE" sz="40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APRENDEMOS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65" y="1035423"/>
            <a:ext cx="11928953" cy="593402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ES" sz="128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La Responsabilidad:</a:t>
            </a:r>
            <a:endParaRPr lang="es-ES" sz="4800" b="1" i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s-ES" sz="96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Implica el estar consciente </a:t>
            </a:r>
            <a:r>
              <a:rPr lang="es-ES" sz="96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de </a:t>
            </a:r>
            <a:r>
              <a:rPr lang="es-ES" sz="96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los </a:t>
            </a:r>
            <a:r>
              <a:rPr lang="es-ES" sz="96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deberes y </a:t>
            </a:r>
            <a:r>
              <a:rPr lang="es-ES" sz="96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obligaciones que nos corresponden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s-ES" sz="96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Supone </a:t>
            </a:r>
            <a:r>
              <a:rPr lang="es-ES" sz="96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asumir las consecuencias de los propios actos, no solo ante uno mismo sino ante los demás</a:t>
            </a:r>
            <a:r>
              <a:rPr lang="es-ES" sz="96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es-ES" sz="5600" i="1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sz="96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Los padres </a:t>
            </a:r>
            <a:r>
              <a:rPr lang="es-ES" sz="96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deben </a:t>
            </a:r>
            <a:r>
              <a:rPr lang="es-ES" sz="96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enseñar responsabilidad a los hijos, animándoles </a:t>
            </a:r>
            <a:r>
              <a:rPr lang="es-ES" sz="96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y guiándoles con ejemplo </a:t>
            </a:r>
            <a:r>
              <a:rPr lang="es-ES" sz="96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 hacer sus actividades en el hogar: hacer la cama, ordenar el cuarto, limpieza, ayudar en la cocina, etc.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s-ES" sz="9600" i="1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sz="96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Los padres deben enseñar responsabilidad a los hijos, animándoles y </a:t>
            </a:r>
            <a:r>
              <a:rPr lang="es-ES" sz="96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guiándoles con ejemplo </a:t>
            </a:r>
            <a:r>
              <a:rPr lang="es-ES" sz="96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 hacer sus actividades y </a:t>
            </a:r>
            <a:r>
              <a:rPr lang="es-ES" sz="96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tareas escolares con calidad </a:t>
            </a:r>
            <a:r>
              <a:rPr lang="es-ES" sz="96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y </a:t>
            </a:r>
            <a:r>
              <a:rPr lang="es-ES" sz="96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esfuerzo </a:t>
            </a:r>
            <a:r>
              <a:rPr lang="es-ES" sz="96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 sus estudios</a:t>
            </a:r>
            <a:r>
              <a:rPr lang="es-ES" sz="96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, en actividades deportivas, en la iglesia, musicales, etc.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s-ES" sz="9600" i="1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sz="96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El </a:t>
            </a:r>
            <a:r>
              <a:rPr lang="es-ES" sz="96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desarrollo de la responsabilidad en los hijos es parte del proceso educativo, </a:t>
            </a:r>
            <a:r>
              <a:rPr lang="es-ES" sz="96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que se demuestra con su </a:t>
            </a:r>
            <a:r>
              <a:rPr lang="es-ES" sz="96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participación </a:t>
            </a:r>
            <a:r>
              <a:rPr lang="es-ES" sz="96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 </a:t>
            </a:r>
            <a:r>
              <a:rPr lang="es-ES" sz="96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la vida familiar primero, y </a:t>
            </a:r>
            <a:r>
              <a:rPr lang="es-ES" sz="96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 la </a:t>
            </a:r>
            <a:r>
              <a:rPr lang="es-ES" sz="96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vida </a:t>
            </a:r>
            <a:r>
              <a:rPr lang="es-ES" sz="96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social después</a:t>
            </a:r>
            <a:r>
              <a:rPr lang="es-ES" sz="96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664-4FC0-4765-ADD1-1847C71B29E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4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82" y="28126"/>
            <a:ext cx="12016636" cy="102603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ESCUELA DE VALORES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VIII. </a:t>
            </a:r>
            <a:r>
              <a:rPr lang="es-VE" sz="40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EN LA FAMILIA APRENDEMOS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98" y="946595"/>
            <a:ext cx="11574050" cy="577488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ES" sz="111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La Lealtad:</a:t>
            </a:r>
          </a:p>
          <a:p>
            <a:pPr>
              <a:lnSpc>
                <a:spcPct val="120000"/>
              </a:lnSpc>
            </a:pPr>
            <a:r>
              <a:rPr lang="es-ES" sz="9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Es la demostración de fidelidad </a:t>
            </a:r>
            <a:r>
              <a:rPr lang="es-ES" sz="92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y </a:t>
            </a:r>
            <a:r>
              <a:rPr lang="es-ES" sz="9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de honor a una persona, </a:t>
            </a:r>
            <a:r>
              <a:rPr lang="es-ES" sz="9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 una institución</a:t>
            </a:r>
            <a:r>
              <a:rPr lang="es-ES" sz="9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s-ES" sz="9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 la nación</a:t>
            </a:r>
            <a:r>
              <a:rPr lang="es-ES" sz="9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, a Dios. </a:t>
            </a:r>
          </a:p>
          <a:p>
            <a:pPr>
              <a:lnSpc>
                <a:spcPct val="120000"/>
              </a:lnSpc>
            </a:pPr>
            <a:r>
              <a:rPr lang="es-ES" sz="92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</a:t>
            </a:r>
            <a:r>
              <a:rPr lang="es-ES" sz="9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urge cuando se reconocen, se aceptan y se fortalecen los vínculos que nos unen. </a:t>
            </a:r>
          </a:p>
          <a:p>
            <a:pPr>
              <a:lnSpc>
                <a:spcPct val="120000"/>
              </a:lnSpc>
            </a:pPr>
            <a:r>
              <a:rPr lang="es-ES" sz="9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 la familia se aprende la lealtad cuando se valoran y se fortalecen los vínculos que unen la familia. </a:t>
            </a:r>
          </a:p>
          <a:p>
            <a:pPr>
              <a:lnSpc>
                <a:spcPct val="120000"/>
              </a:lnSpc>
            </a:pPr>
            <a:r>
              <a:rPr lang="es-ES" sz="9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La fidelidad matrimonial, un niño que aprende a ser leal al obedecer a sus padres, hermanos que se   apoyan, defienden y se ayudan ante las dificultades o amenazas de personas o circunstancias ajenas           a la familia, son ejemplo de lealtad familiar.</a:t>
            </a:r>
          </a:p>
          <a:p>
            <a:pPr>
              <a:lnSpc>
                <a:spcPct val="120000"/>
              </a:lnSpc>
            </a:pPr>
            <a:r>
              <a:rPr lang="es-ES" sz="9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Cuando se acuerda una relación de negocios, servicio o ayuda y se cumple fielmente con lo acordado,         aun ante diferentes circunstancias.</a:t>
            </a:r>
          </a:p>
          <a:p>
            <a:pPr>
              <a:lnSpc>
                <a:spcPct val="120000"/>
              </a:lnSpc>
            </a:pPr>
            <a:r>
              <a:rPr lang="es-ES" sz="9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Lealtad no significa aprobar una conducta errónea de los demás, sino el respetar y cuidar su buen      nombre, el tratar de ser sincero con ellos, además de ayudarles a superar las dificultades.</a:t>
            </a:r>
          </a:p>
          <a:p>
            <a:pPr>
              <a:lnSpc>
                <a:spcPct val="120000"/>
              </a:lnSpc>
            </a:pPr>
            <a:r>
              <a:rPr lang="es-ES" sz="9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La lealtad a instituciones tampoco supone negar las  deficiencias que puedan existir, sino que implica          el proteger, reforzar y participar en mejorar y mantener la estabilidad de los valores de la misma.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664-4FC0-4765-ADD1-1847C71B29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090"/>
            <a:ext cx="12192000" cy="99111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ESCUELA DE VALORES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IX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es-VE" sz="40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EN LA FAMILIA APRENDEMOS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5403"/>
            <a:ext cx="12192000" cy="5596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2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La Autoestima:</a:t>
            </a:r>
          </a:p>
          <a:p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Es la visión más profunda que cada persona tiene de sí misma, lo cual influye en la toma de decisiones que hacemos y en consecuencia, el tipo de vida, las actividades y los valores que elegimos.</a:t>
            </a:r>
          </a:p>
          <a:p>
            <a:r>
              <a:rPr lang="es-ES" sz="22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Es un valor fundamental para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llegar a ser </a:t>
            </a:r>
            <a:r>
              <a:rPr lang="es-ES" sz="22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una persona madura, equilibrada y sana. Sus raíces y fundamentos se establecen en el núcleo familiar</a:t>
            </a:r>
            <a:endParaRPr lang="es-ES" sz="2200" i="1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Elevar </a:t>
            </a:r>
            <a:r>
              <a:rPr lang="es-ES" sz="22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la autoestima de l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os </a:t>
            </a:r>
            <a:r>
              <a:rPr lang="es-ES" sz="22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hijos es de vital importancia,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pues se contribuye al desarrollo y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 la </a:t>
            </a:r>
            <a:r>
              <a:rPr lang="es-ES" sz="22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convicción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del valor personal y de la estima, haciéndoles sentir </a:t>
            </a:r>
            <a:r>
              <a:rPr lang="es-ES" sz="22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que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son competentes </a:t>
            </a:r>
            <a:r>
              <a:rPr lang="es-ES" sz="22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para enfrentarse a la vida con confianza y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optimismo, siendo merecedores de </a:t>
            </a:r>
            <a:r>
              <a:rPr lang="es-ES" sz="22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felicidad</a:t>
            </a:r>
          </a:p>
          <a:p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El concepto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acerca de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nosotros mismos se va construyendo desde la infancia de acuerdo a los mensajes recibidos de nuestros padres, hermanos, familiares, amigos y maestros. </a:t>
            </a:r>
          </a:p>
          <a:p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Es la suma de la autoconfianza, el sentimiento de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nuestro valor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personal y de nuestra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capacidad,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y se basa en los pensamientos, sentimientos, experiencias y sensaciones que se acumulan a lo largo de la vida, principalmente en la      infancia y 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 la adolescencia</a:t>
            </a:r>
            <a:endParaRPr lang="es-ES" sz="2200" i="1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Los padres son uno de los modelos más importantes para los jóvenes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,y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es importante que como humanos, reconozcamos delante de nuestros hijos y pidamos disculpas cuando se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halla cometido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errores </a:t>
            </a:r>
            <a:endParaRPr lang="en-US" sz="2200" i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664-4FC0-4765-ADD1-1847C71B29E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8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360" y="207941"/>
            <a:ext cx="10965493" cy="7440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CONDICIONES QUE FAVORECEN LA SIEMBRA </a:t>
            </a:r>
            <a:b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DE VALORES EN LA FAMILIA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9765"/>
            <a:ext cx="12008807" cy="5768236"/>
          </a:xfrm>
        </p:spPr>
        <p:txBody>
          <a:bodyPr>
            <a:noAutofit/>
          </a:bodyPr>
          <a:lstStyle/>
          <a:p>
            <a:r>
              <a:rPr lang="es-ES" sz="22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Estar disponibles</a:t>
            </a:r>
            <a:r>
              <a:rPr lang="es-ES" sz="22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. Hoy día el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estar siempre ocupado</a:t>
            </a:r>
            <a:r>
              <a:rPr lang="es-ES" sz="22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, es una “moda”. Los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padres </a:t>
            </a:r>
            <a:r>
              <a:rPr lang="es-ES" sz="22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y los hijos siempre están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ocupados, las </a:t>
            </a:r>
            <a:r>
              <a:rPr lang="es-ES" sz="22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cosas se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interponen: teléfonos, computadoras, etc. Hay </a:t>
            </a:r>
            <a:r>
              <a:rPr lang="es-ES" sz="22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que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hacer </a:t>
            </a:r>
            <a:r>
              <a:rPr lang="es-ES" sz="22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del tiempo para desarrollar buenas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relaciones.</a:t>
            </a:r>
          </a:p>
          <a:p>
            <a:r>
              <a:rPr lang="es-ES" sz="22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Hacer tiempo de familia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para conversar, orar, aprender las escrituras bíblicas y bendecir a los hijos </a:t>
            </a:r>
            <a:endParaRPr lang="es-ES" sz="2200" i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ES" sz="22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Aprender </a:t>
            </a:r>
            <a:r>
              <a:rPr lang="es-ES" sz="22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 expresar los </a:t>
            </a:r>
            <a:r>
              <a:rPr lang="es-ES" sz="22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sentimientos y las emociones oportunamente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, no como </a:t>
            </a:r>
            <a:r>
              <a:rPr lang="es-ES" sz="22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arranques de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enojo               o sentimientos que hieran a alguien. La </a:t>
            </a:r>
            <a:r>
              <a:rPr lang="es-ES" sz="22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tristeza o la alegría expresadas sobria y oportunamente acercan y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     edifican </a:t>
            </a:r>
            <a:r>
              <a:rPr lang="es-ES" sz="22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la familia.</a:t>
            </a:r>
          </a:p>
          <a:p>
            <a:r>
              <a:rPr lang="es-ES" sz="22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Expresar el amor y el afecto con expresiones verbales y acciones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. Un </a:t>
            </a:r>
            <a:r>
              <a:rPr lang="es-ES" sz="22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abrazo cariñoso puede parar el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sufrimiento y traer sanidad. Una palabra o un abrazo de reconocimiento o  de reafirmación de amor y cariño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endParaRPr lang="es-ES" sz="2200" i="1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ES" sz="22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Atesorar recuerdos especiales de familia</a:t>
            </a:r>
            <a:r>
              <a:rPr lang="es-ES" sz="22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Los </a:t>
            </a:r>
            <a:r>
              <a:rPr lang="es-ES" sz="22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recuerdos son importantes, ya sean felices o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tristes y es      bueno tomar tiempo para organizar los recuerdos en fotos, historias, colección de objetos o artículos que        tengan </a:t>
            </a:r>
            <a:r>
              <a:rPr lang="es-ES" sz="22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recuerdos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especiales de </a:t>
            </a:r>
            <a:r>
              <a:rPr lang="es-ES" sz="22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diferentes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acontecimientos: boda, vacaciones, cumpleaños, premios, bautizo, etc. </a:t>
            </a:r>
            <a:endParaRPr lang="es-ES" sz="2200" i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ES" sz="22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Disfrutar </a:t>
            </a:r>
            <a:r>
              <a:rPr lang="es-ES" sz="22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juntos la relajación y la </a:t>
            </a:r>
            <a:r>
              <a:rPr lang="es-ES" sz="22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diversión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: paseos, iglesia, deportes, juegos, grupos de servicios y de ayuda. Es importante </a:t>
            </a:r>
            <a:r>
              <a:rPr lang="es-ES" sz="22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reservar tiempo de calidad para la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familia.</a:t>
            </a:r>
          </a:p>
          <a:p>
            <a:r>
              <a:rPr lang="es-ES" sz="22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Compartir tiempos especiales como: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madre e hijas pueden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hacer tortas, galletas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juntas</a:t>
            </a:r>
            <a:r>
              <a:rPr lang="es-ES" sz="22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, la abuela puede escoger un </a:t>
            </a:r>
            <a:r>
              <a:rPr lang="es-ES" sz="2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paseo para los nietos, el padre o el abuelo fabricar o arreglar un objeto, mueble, etc. </a:t>
            </a:r>
            <a:endParaRPr lang="en-US" sz="2200" i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664-4FC0-4765-ADD1-1847C71B29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4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874" y="353440"/>
            <a:ext cx="10797436" cy="747873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VALOR</a:t>
            </a:r>
            <a:r>
              <a:rPr lang="en-US" b="1" i="1" dirty="0" smtClean="0">
                <a:latin typeface="Arial Narrow" panose="020B0606020202030204" pitchFamily="34" charset="0"/>
              </a:rPr>
              <a:t>. </a:t>
            </a:r>
            <a:r>
              <a:rPr lang="es-ES" sz="4000" b="1" i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La palabra valor tiene varios significados:</a:t>
            </a:r>
            <a:endParaRPr lang="en-US" sz="4000" b="1" i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18" y="1564775"/>
            <a:ext cx="10699282" cy="50921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El precio o la 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cantidad de 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dinero que se paga 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para poder 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adquirir algo</a:t>
            </a:r>
            <a:r>
              <a:rPr lang="es-ES" sz="22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: 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un carro, una comida; el título o valor de un documento comercial tal como una letra </a:t>
            </a:r>
            <a:r>
              <a:rPr lang="es-ES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de 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cambio, un cheque o un pagaré, o a títulos de una bolsa </a:t>
            </a:r>
            <a:r>
              <a:rPr lang="es-ES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de valores</a:t>
            </a:r>
            <a:endParaRPr lang="es-ES" sz="20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El 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grado de importancia 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que damos a 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algo 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o a alguien. 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Cuando decimos </a:t>
            </a:r>
            <a:r>
              <a:rPr lang="es-ES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que una 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persona es valiosa </a:t>
            </a:r>
            <a:r>
              <a:rPr lang="es-ES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o 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que determinadas palabras son valiosas. Ej.: Dios y sus palabras tienen </a:t>
            </a:r>
            <a:r>
              <a:rPr lang="es-ES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un gran 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valor, nuestros padres y maestros y lo  que aprendemos de ellos son de gran valor para nuestras vidas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es-ES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 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coraje demostrado por una persona ante una situación 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difícil, o, a la 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osadía de una 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persona para hacer algo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Decimos que la persona es “valiente” o “ que tiene valor”.</a:t>
            </a:r>
          </a:p>
          <a:p>
            <a:pPr marL="514350" indent="-514350">
              <a:buFont typeface="+mj-lt"/>
              <a:buAutoNum type="arabicPeriod"/>
            </a:pP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La 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importancia o 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utilidad de 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bienes 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materiales, morales 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o espirituales, que sirven para 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satisfacer 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las necesidades 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humanas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: 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amor, paz, trabajo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664-4FC0-4765-ADD1-1847C71B29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5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096" y="164709"/>
            <a:ext cx="10515600" cy="1375992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LOS VALORES FAMILIARES FUNDAMENTAN</a:t>
            </a:r>
            <a:br>
              <a:rPr lang="es-ES" sz="40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s-ES" sz="40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LA VIDA EN SOCIEDAD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Hemos visto cómo los valores determinan las normas que rigen nuestro comportamiento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Para </a:t>
            </a:r>
            <a:r>
              <a:rPr lang="es-ES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vivir en sociedad es necesario respetar las normas de </a:t>
            </a:r>
            <a:r>
              <a:rPr lang="es-ES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convivencia que </a:t>
            </a:r>
            <a:r>
              <a:rPr lang="es-ES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nos permiten construir un universo compartido con las personas </a:t>
            </a:r>
            <a:r>
              <a:rPr lang="es-ES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que </a:t>
            </a:r>
            <a:r>
              <a:rPr lang="es-ES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nos </a:t>
            </a:r>
            <a:r>
              <a:rPr lang="es-ES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rodean.</a:t>
            </a:r>
          </a:p>
          <a:p>
            <a:pPr>
              <a:lnSpc>
                <a:spcPct val="100000"/>
              </a:lnSpc>
            </a:pPr>
            <a:r>
              <a:rPr lang="es-ES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Para vivir en sociedad armoniosamente debemos haber recibido la adecuada formación de valores y principios en el seno familiar. </a:t>
            </a:r>
          </a:p>
          <a:p>
            <a:pPr>
              <a:lnSpc>
                <a:spcPct val="100000"/>
              </a:lnSpc>
            </a:pPr>
            <a:r>
              <a:rPr lang="es-ES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Estos </a:t>
            </a:r>
            <a:r>
              <a:rPr lang="es-ES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principios y valores </a:t>
            </a:r>
            <a:r>
              <a:rPr lang="es-ES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construyen </a:t>
            </a:r>
            <a:r>
              <a:rPr lang="es-ES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una </a:t>
            </a:r>
            <a:r>
              <a:rPr lang="es-ES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cultura compartida y varían de unos lugares a otros dependiendo de los valores de cada comunidad</a:t>
            </a:r>
            <a:r>
              <a:rPr lang="es-ES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664-4FC0-4765-ADD1-1847C71B29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0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524" y="184150"/>
            <a:ext cx="10515600" cy="726184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LOS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VALORES UNIVERSALES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261" y="1053122"/>
            <a:ext cx="11912251" cy="58111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sz="24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Hay valores universales o absolutos, son </a:t>
            </a:r>
            <a:r>
              <a:rPr lang="es-ES" sz="24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los que nunca </a:t>
            </a:r>
            <a:r>
              <a:rPr lang="es-ES" sz="24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deberían </a:t>
            </a:r>
            <a:r>
              <a:rPr lang="es-ES" sz="24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de </a:t>
            </a:r>
            <a:r>
              <a:rPr lang="es-ES" sz="24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cambiar. </a:t>
            </a:r>
            <a:r>
              <a:rPr lang="es-ES" sz="24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Algunos de ellos son</a:t>
            </a:r>
            <a:r>
              <a:rPr lang="es-ES" sz="24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:   </a:t>
            </a:r>
            <a:r>
              <a:rPr lang="es-ES" sz="24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la vida, la dignidad </a:t>
            </a:r>
            <a:r>
              <a:rPr lang="es-ES" sz="24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de </a:t>
            </a:r>
            <a:r>
              <a:rPr lang="es-ES" sz="24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las personas, la verdad, el bien, </a:t>
            </a:r>
            <a:r>
              <a:rPr lang="es-ES" sz="24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etc. El </a:t>
            </a:r>
            <a:r>
              <a:rPr lang="es-ES" sz="24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aborto, la mentira, la violencia son </a:t>
            </a:r>
            <a:r>
              <a:rPr lang="es-ES" sz="24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antivalores.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Los </a:t>
            </a:r>
            <a:r>
              <a:rPr lang="es-ES" sz="24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valores </a:t>
            </a:r>
            <a:r>
              <a:rPr lang="es-ES" sz="24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cristianos son </a:t>
            </a:r>
            <a:r>
              <a:rPr lang="es-ES" sz="24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aquellos que Dios ha querido </a:t>
            </a:r>
            <a:r>
              <a:rPr lang="es-ES" sz="24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enseñarnos </a:t>
            </a:r>
            <a:r>
              <a:rPr lang="es-ES" sz="24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y que incluyen los llamados valores absolutos y además otros </a:t>
            </a:r>
            <a:r>
              <a:rPr lang="es-ES" sz="24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como la humildad, </a:t>
            </a:r>
            <a:r>
              <a:rPr lang="es-ES" sz="24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la generosidad, el respeto, </a:t>
            </a:r>
            <a:r>
              <a:rPr lang="es-ES" sz="24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la </a:t>
            </a:r>
            <a:r>
              <a:rPr lang="es-ES" sz="24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caridad, </a:t>
            </a:r>
            <a:r>
              <a:rPr lang="es-ES" sz="24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la castidad por amor a Dios, etc</a:t>
            </a:r>
            <a:r>
              <a:rPr lang="es-ES" sz="24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es-ES" sz="2400" i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¿</a:t>
            </a:r>
            <a:r>
              <a:rPr lang="es-ES" sz="24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Cómo podríamos distinguir </a:t>
            </a:r>
            <a:r>
              <a:rPr lang="es-ES" sz="24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un valor de un antivalor</a:t>
            </a:r>
            <a:r>
              <a:rPr lang="es-ES" sz="24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?:</a:t>
            </a:r>
            <a:endParaRPr lang="es-ES" sz="2400" b="1" i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457200" indent="0">
              <a:buNone/>
            </a:pPr>
            <a:r>
              <a:rPr lang="es-ES" sz="24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Pregúntese </a:t>
            </a:r>
            <a:r>
              <a:rPr lang="es-ES" sz="24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con sinceridad: Esto que voy a realizar, ¿me acerca a Dios? ¿Me ayuda realmente </a:t>
            </a:r>
            <a:r>
              <a:rPr lang="es-ES" sz="24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    </a:t>
            </a:r>
            <a:r>
              <a:rPr lang="es-ES" sz="24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ser mejor persona? ¿A quién amo al realizarlo</a:t>
            </a:r>
            <a:r>
              <a:rPr lang="es-ES" sz="24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?    </a:t>
            </a:r>
            <a:r>
              <a:rPr lang="es-ES" sz="24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Si </a:t>
            </a:r>
            <a:r>
              <a:rPr lang="es-ES" sz="24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le </a:t>
            </a:r>
            <a:r>
              <a:rPr lang="es-ES" sz="24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ayuda a ser mejor, a </a:t>
            </a:r>
            <a:r>
              <a:rPr lang="es-ES" sz="24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acercarse </a:t>
            </a:r>
            <a:r>
              <a:rPr lang="es-ES" sz="24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 Dios y a amar más </a:t>
            </a:r>
            <a:r>
              <a:rPr lang="es-ES" sz="24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 </a:t>
            </a:r>
            <a:r>
              <a:rPr lang="es-ES" sz="24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los demás, entonces es un valor. Si </a:t>
            </a:r>
            <a:r>
              <a:rPr lang="es-ES" sz="24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le </a:t>
            </a:r>
            <a:r>
              <a:rPr lang="es-ES" sz="24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aleja de Dios, si </a:t>
            </a:r>
            <a:r>
              <a:rPr lang="es-ES" sz="24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le </a:t>
            </a:r>
            <a:r>
              <a:rPr lang="es-ES" sz="24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hace ser peor, si no </a:t>
            </a:r>
            <a:r>
              <a:rPr lang="es-ES" sz="24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le ayuda    a </a:t>
            </a:r>
            <a:r>
              <a:rPr lang="es-ES" sz="24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amar más y mejor a los demás, es un antivalor.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Sin </a:t>
            </a:r>
            <a:r>
              <a:rPr lang="es-ES" sz="24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lugar a dudas, la familia es la mejor escuela donde se aprenden </a:t>
            </a:r>
            <a:r>
              <a:rPr lang="es-ES" sz="24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y se ejercitan los </a:t>
            </a:r>
            <a:r>
              <a:rPr lang="es-ES" sz="24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valores universales. La familia es la mejor escuela </a:t>
            </a:r>
            <a:r>
              <a:rPr lang="es-ES" sz="24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para </a:t>
            </a:r>
            <a:r>
              <a:rPr lang="es-ES" sz="24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la formación de las personas.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¡</a:t>
            </a:r>
            <a:r>
              <a:rPr lang="es-ES" sz="24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Qué importante es la familia!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664-4FC0-4765-ADD1-1847C71B29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5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434" y="102082"/>
            <a:ext cx="10630421" cy="95010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DIOS INSTITUYO VALORES UNIVERSALES</a:t>
            </a:r>
            <a:b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Los Diez Mandamientos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26" y="1050926"/>
            <a:ext cx="10960274" cy="5694340"/>
          </a:xfrm>
        </p:spPr>
        <p:txBody>
          <a:bodyPr>
            <a:normAutofit fontScale="55000" lnSpcReduction="20000"/>
          </a:bodyPr>
          <a:lstStyle/>
          <a:p>
            <a:pPr marL="9144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600" b="1" i="1" u="sng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4 Relacionados a Dios</a:t>
            </a:r>
          </a:p>
          <a:p>
            <a:pPr marL="9144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3600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No </a:t>
            </a:r>
            <a:r>
              <a:rPr lang="es-ES" sz="3600" i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tengan otros dioses aparte de mí.</a:t>
            </a:r>
          </a:p>
          <a:p>
            <a:pPr marL="9144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3600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No </a:t>
            </a:r>
            <a:r>
              <a:rPr lang="es-ES" sz="3600" i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hagan ídolos ni imágenes de nada que esté en el cielo, en la tierra o en lo profundo del mar. </a:t>
            </a:r>
            <a:r>
              <a:rPr lang="es-ES" sz="3600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No </a:t>
            </a:r>
            <a:r>
              <a:rPr lang="es-ES" sz="3600" i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se arrodillen ante ellos ni hagan cultos en su honor</a:t>
            </a:r>
            <a:r>
              <a:rPr lang="es-ES" sz="3600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9144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3600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No </a:t>
            </a:r>
            <a:r>
              <a:rPr lang="es-ES" sz="3600" i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usen mi nombre sin el respeto que se merece. </a:t>
            </a:r>
            <a:endParaRPr lang="es-ES" sz="3600" i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9144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3600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Recuerden </a:t>
            </a:r>
            <a:r>
              <a:rPr lang="es-ES" sz="3600" i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que el </a:t>
            </a:r>
            <a:r>
              <a:rPr lang="es-ES" sz="3600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día </a:t>
            </a:r>
            <a:r>
              <a:rPr lang="es-ES" sz="3600" i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especial, dedicado a mí. </a:t>
            </a:r>
            <a:r>
              <a:rPr lang="es-ES" sz="3600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Trabajen </a:t>
            </a:r>
            <a:r>
              <a:rPr lang="es-ES" sz="3600" i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los primeros seis días de la </a:t>
            </a:r>
            <a:r>
              <a:rPr lang="es-ES" sz="3600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semana,</a:t>
            </a:r>
            <a:r>
              <a:rPr lang="es-ES" sz="3600" i="1" baseline="30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 </a:t>
            </a:r>
            <a:r>
              <a:rPr lang="es-ES" sz="3600" i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pero </a:t>
            </a:r>
            <a:r>
              <a:rPr lang="es-ES" sz="3600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el </a:t>
            </a:r>
            <a:r>
              <a:rPr lang="es-ES" sz="3600" i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séptimo día </a:t>
            </a:r>
            <a:r>
              <a:rPr lang="es-ES" sz="3600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descansen. </a:t>
            </a:r>
          </a:p>
          <a:p>
            <a:pPr marL="9144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600" b="1" i="1" u="sng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6</a:t>
            </a:r>
            <a:r>
              <a:rPr lang="es-ES" sz="3600" b="1" i="1" u="sng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Relacionados con el prójimo:</a:t>
            </a:r>
            <a:endParaRPr lang="es-ES" sz="3600" b="1" i="1" u="sng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36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Obedezcan </a:t>
            </a:r>
            <a:r>
              <a:rPr lang="es-ES" sz="36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y cuiden a su padre y a su madre. Así podrán vivir muchos </a:t>
            </a:r>
            <a:r>
              <a:rPr lang="es-ES" sz="36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años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36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No </a:t>
            </a:r>
            <a:r>
              <a:rPr lang="es-ES" sz="36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maten.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36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No </a:t>
            </a:r>
            <a:r>
              <a:rPr lang="es-ES" sz="36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sean infieles en su matrimonio.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36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No roben.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36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No </a:t>
            </a:r>
            <a:r>
              <a:rPr lang="es-ES" sz="36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hablen mal de otra persona ni digan mentiras en su contra.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36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No codicien, no </a:t>
            </a:r>
            <a:r>
              <a:rPr lang="es-ES" sz="3600" i="1" cap="small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se</a:t>
            </a:r>
            <a:r>
              <a:rPr lang="es-ES" sz="36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36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dejen dominar por el deseo de tener lo que otros </a:t>
            </a:r>
            <a:r>
              <a:rPr lang="es-ES" sz="36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tienen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600" b="1" i="1" u="sng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El Señor Jesucristo lo manifestó de esta manera: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200" i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Amaras al Señor tu Dios con todo tu corazón, con toda tu alma y con toda tu mente, este es el grande y el </a:t>
            </a:r>
            <a:r>
              <a:rPr lang="es-ES" sz="3200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3200" i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primer mandamiento</a:t>
            </a:r>
            <a:r>
              <a:rPr lang="es-ES" sz="3200" i="1" dirty="0">
                <a:latin typeface="Arial Narrow" panose="020B0606020202030204" pitchFamily="34" charset="0"/>
              </a:rPr>
              <a:t>. </a:t>
            </a:r>
            <a:r>
              <a:rPr lang="es-ES" sz="3200" i="1" baseline="30000" dirty="0">
                <a:latin typeface="Arial Narrow" panose="020B0606020202030204" pitchFamily="34" charset="0"/>
              </a:rPr>
              <a:t> </a:t>
            </a:r>
            <a:r>
              <a:rPr lang="es-ES" sz="32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Y el segundo es semejante a éste: Amaras a tu prójimo como a ti mismo.</a:t>
            </a:r>
            <a:r>
              <a:rPr lang="es-ES" sz="3200" i="1" baseline="300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 </a:t>
            </a:r>
            <a:r>
              <a:rPr lang="es-ES" sz="32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De estos dos </a:t>
            </a:r>
            <a:r>
              <a:rPr lang="es-ES" sz="3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mandamientos     </a:t>
            </a:r>
            <a:r>
              <a:rPr lang="es-ES" sz="32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dependen toda la </a:t>
            </a:r>
            <a:r>
              <a:rPr lang="es-ES" sz="3200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ley y los profetas. </a:t>
            </a:r>
            <a:r>
              <a:rPr lang="es-ES" sz="3200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Mateo </a:t>
            </a:r>
            <a:r>
              <a:rPr lang="es-ES" sz="3200" i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22: 37-40</a:t>
            </a:r>
            <a:endParaRPr lang="en-US" sz="3200" i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s-ES" sz="3600" i="1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endParaRPr lang="es-ES" sz="3600" i="1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664-4FC0-4765-ADD1-1847C71B29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Ayuda que Provee el Establecimiento de una Relación con el Dios Creador y Dios de Amor</a:t>
            </a: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687888" y="1913307"/>
            <a:ext cx="10515600" cy="462383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8975" indent="-6889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476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667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857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48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05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62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41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76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es-ES_tradnl" altLang="ja-JP" sz="32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Crea orden en medio del caos</a:t>
            </a:r>
          </a:p>
          <a:p>
            <a:pPr eaLnBrk="0" hangingPunct="0">
              <a:lnSpc>
                <a:spcPct val="90000"/>
              </a:lnSpc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es-ES_tradnl" altLang="ja-JP" sz="32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Provee un modelo para el desarrollo moral</a:t>
            </a:r>
          </a:p>
          <a:p>
            <a:pPr eaLnBrk="0" hangingPunct="0">
              <a:lnSpc>
                <a:spcPct val="90000"/>
              </a:lnSpc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es-ES_tradnl" altLang="ja-JP" sz="32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Provee una autoridad moral</a:t>
            </a:r>
          </a:p>
          <a:p>
            <a:pPr eaLnBrk="0" hangingPunct="0">
              <a:lnSpc>
                <a:spcPct val="90000"/>
              </a:lnSpc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es-ES_tradnl" altLang="ja-JP" sz="32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Provee fuerza </a:t>
            </a:r>
            <a:r>
              <a:rPr lang="es-ES_tradnl" altLang="ja-JP" sz="32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y ayuda en </a:t>
            </a:r>
            <a:r>
              <a:rPr lang="es-ES_tradnl" altLang="ja-JP" sz="32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la adversidad</a:t>
            </a:r>
          </a:p>
          <a:p>
            <a:pPr eaLnBrk="0" hangingPunct="0">
              <a:lnSpc>
                <a:spcPct val="90000"/>
              </a:lnSpc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es-ES_tradnl" altLang="ja-JP" sz="32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Es</a:t>
            </a:r>
            <a:r>
              <a:rPr lang="es-ES_tradnl" altLang="ja-JP" sz="32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 </a:t>
            </a:r>
            <a:r>
              <a:rPr lang="es-ES_tradnl" altLang="ja-JP" sz="32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fuente </a:t>
            </a:r>
            <a:r>
              <a:rPr lang="es-ES_tradnl" altLang="ja-JP" sz="32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de un </a:t>
            </a:r>
            <a:r>
              <a:rPr lang="es-ES_tradnl" altLang="ja-JP" sz="32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amor </a:t>
            </a:r>
            <a:r>
              <a:rPr lang="es-ES_tradnl" altLang="ja-JP" sz="32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incondicional</a:t>
            </a:r>
            <a:endParaRPr lang="es-ES_tradnl" altLang="ja-JP" sz="3200" b="1" i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  <a:p>
            <a:pPr eaLnBrk="0" hangingPunct="0">
              <a:lnSpc>
                <a:spcPct val="90000"/>
              </a:lnSpc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es-ES_tradnl" altLang="ja-JP" sz="32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Nos da a entender lo que es bueno y </a:t>
            </a:r>
            <a:r>
              <a:rPr lang="es-ES_tradnl" altLang="ja-JP" sz="32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como </a:t>
            </a:r>
            <a:r>
              <a:rPr lang="es-ES_tradnl" altLang="ja-JP" sz="32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debemos </a:t>
            </a:r>
            <a:r>
              <a:rPr lang="es-ES_tradnl" altLang="ja-JP" sz="32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vivi</a:t>
            </a:r>
            <a:r>
              <a:rPr lang="es-ES_tradnl" altLang="ja-JP" sz="32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r</a:t>
            </a:r>
            <a:endParaRPr lang="es-ES_tradnl" altLang="ja-JP" sz="3200" b="1" i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664-4FC0-4765-ADD1-1847C71B29E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5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891"/>
            <a:ext cx="10515600" cy="1001757"/>
          </a:xfrm>
        </p:spPr>
        <p:txBody>
          <a:bodyPr/>
          <a:lstStyle/>
          <a:p>
            <a:r>
              <a:rPr lang="es-US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VALORES</a:t>
            </a:r>
            <a:r>
              <a:rPr lang="en-US" b="1" dirty="0" smtClean="0">
                <a:latin typeface="Arial Narrow" panose="020B0606020202030204" pitchFamily="34" charset="0"/>
              </a:rPr>
              <a:t>. </a:t>
            </a:r>
            <a:r>
              <a:rPr lang="en-US" b="1" i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Características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0505"/>
            <a:ext cx="10515600" cy="533579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Los valores 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humanos son evaluados por el orden 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de 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importancia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es-ES" b="1" i="1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</a:pP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Los 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valores 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monetarios son 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los 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únicos que 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se pueden medir con 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precisión</a:t>
            </a:r>
            <a:r>
              <a:rPr lang="es-ES" dirty="0" smtClean="0">
                <a:latin typeface="Arial Narrow" panose="020B0606020202030204" pitchFamily="34" charset="0"/>
              </a:rPr>
              <a:t>. 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Ej.: 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un billete de 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cien $, Bs, etc. 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vale más que uno de 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diez $, Bs, etc</a:t>
            </a:r>
            <a:r>
              <a:rPr lang="es-ES" dirty="0" smtClean="0"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Los valores humanos son 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difíciles de medir de manera objetiva en un 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orden, por 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que 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su 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valor 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es subjetivo. 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Ej.: la integridad, la honestidad</a:t>
            </a:r>
            <a:r>
              <a:rPr lang="es-ES" dirty="0" smtClean="0">
                <a:latin typeface="Arial Narrow" panose="020B0606020202030204" pitchFamily="34" charset="0"/>
              </a:rPr>
              <a:t>. </a:t>
            </a:r>
            <a:endParaRPr lang="es-ES" dirty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</a:pP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La importancia de la escala de los valores humanos depende del 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criterio de 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evaluación de cada persona.</a:t>
            </a:r>
          </a:p>
          <a:p>
            <a:pPr>
              <a:lnSpc>
                <a:spcPct val="120000"/>
              </a:lnSpc>
            </a:pP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Hay 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valores 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positivos 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y 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valores negativos o “anti-valores</a:t>
            </a:r>
            <a:r>
              <a:rPr lang="es-ES" b="1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”. 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Ej.: 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la justicia se opone 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a la injusticia</a:t>
            </a:r>
          </a:p>
          <a:p>
            <a:pPr>
              <a:lnSpc>
                <a:spcPct val="120000"/>
              </a:lnSpc>
            </a:pP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Los valores provocan en el ser humano bien una adhesión o un rechazo.</a:t>
            </a:r>
          </a:p>
          <a:p>
            <a:pPr marL="0" indent="0">
              <a:buNone/>
            </a:pPr>
            <a:endParaRPr lang="es-E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664-4FC0-4765-ADD1-1847C71B29E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7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9762"/>
            <a:ext cx="10515600" cy="890354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VALORES HUMANOS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302" y="1665961"/>
            <a:ext cx="10296394" cy="5010410"/>
          </a:xfrm>
        </p:spPr>
        <p:txBody>
          <a:bodyPr>
            <a:normAutofit fontScale="47500" lnSpcReduction="20000"/>
          </a:bodyPr>
          <a:lstStyle/>
          <a:p>
            <a:pPr marL="182880" indent="-182880">
              <a:lnSpc>
                <a:spcPct val="120000"/>
              </a:lnSpc>
              <a:spcBef>
                <a:spcPts val="0"/>
              </a:spcBef>
            </a:pPr>
            <a:r>
              <a:rPr lang="es-ES" sz="51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Son </a:t>
            </a:r>
            <a:r>
              <a:rPr lang="es-ES" sz="51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principios de vida que </a:t>
            </a:r>
            <a:r>
              <a:rPr lang="es-ES" sz="51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nos ayudan a </a:t>
            </a:r>
            <a:r>
              <a:rPr lang="es-ES" sz="51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crecer como persona y a vivir </a:t>
            </a:r>
            <a:r>
              <a:rPr lang="es-ES" sz="51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mejor cada día</a:t>
            </a:r>
            <a:r>
              <a:rPr lang="es-ES" sz="51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s-ES" sz="5100" b="1" i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182880" indent="-182880">
              <a:lnSpc>
                <a:spcPct val="120000"/>
              </a:lnSpc>
              <a:spcBef>
                <a:spcPts val="0"/>
              </a:spcBef>
            </a:pPr>
            <a:r>
              <a:rPr lang="es-ES" sz="51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Son hábitos </a:t>
            </a:r>
            <a:r>
              <a:rPr lang="es-ES" sz="51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morales inherentes a la </a:t>
            </a:r>
            <a:r>
              <a:rPr lang="es-ES" sz="51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persona tales como: </a:t>
            </a:r>
            <a:r>
              <a:rPr lang="es-ES" sz="5100" b="1" i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la humildad, la </a:t>
            </a:r>
            <a:r>
              <a:rPr lang="es-ES" sz="5100" b="1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piedad, la responsabilidad, la disciplina, la fidelidad, el respeto, </a:t>
            </a:r>
            <a:r>
              <a:rPr lang="es-ES" sz="5100" b="1" i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la </a:t>
            </a:r>
            <a:r>
              <a:rPr lang="es-ES" sz="5100" b="1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solidaridad, etc.</a:t>
            </a:r>
          </a:p>
          <a:p>
            <a:pPr marL="182880" indent="-182880">
              <a:lnSpc>
                <a:spcPct val="120000"/>
              </a:lnSpc>
              <a:spcBef>
                <a:spcPts val="0"/>
              </a:spcBef>
            </a:pPr>
            <a:endParaRPr lang="es-ES" sz="5100" b="1" i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182880" indent="-182880">
              <a:lnSpc>
                <a:spcPct val="120000"/>
              </a:lnSpc>
              <a:spcBef>
                <a:spcPts val="0"/>
              </a:spcBef>
            </a:pPr>
            <a:r>
              <a:rPr lang="es-ES" sz="51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Fortalecen </a:t>
            </a:r>
            <a:r>
              <a:rPr lang="es-ES" sz="51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al hombre en su calidad humana y en su relación con </a:t>
            </a:r>
            <a:r>
              <a:rPr lang="es-ES" sz="51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los demás.</a:t>
            </a:r>
          </a:p>
          <a:p>
            <a:pPr marL="182880" indent="-182880">
              <a:lnSpc>
                <a:spcPct val="120000"/>
              </a:lnSpc>
              <a:spcBef>
                <a:spcPts val="0"/>
              </a:spcBef>
            </a:pPr>
            <a:endParaRPr lang="es-ES" sz="5100" b="1" i="1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182880" indent="-182880">
              <a:lnSpc>
                <a:spcPct val="120000"/>
              </a:lnSpc>
              <a:spcBef>
                <a:spcPts val="0"/>
              </a:spcBef>
            </a:pPr>
            <a:r>
              <a:rPr lang="es-ES" sz="51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Son como guías</a:t>
            </a:r>
            <a:r>
              <a:rPr lang="es-ES" sz="51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, por las cuales, el hombre y la sociedad, deben </a:t>
            </a:r>
            <a:r>
              <a:rPr lang="es-ES" sz="51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guiarse para </a:t>
            </a:r>
            <a:r>
              <a:rPr lang="es-ES" sz="51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lograr el bien común de </a:t>
            </a:r>
            <a:r>
              <a:rPr lang="es-ES" sz="51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todos. </a:t>
            </a:r>
          </a:p>
          <a:p>
            <a:pPr marL="182880" indent="-182880">
              <a:lnSpc>
                <a:spcPct val="120000"/>
              </a:lnSpc>
              <a:spcBef>
                <a:spcPts val="0"/>
              </a:spcBef>
            </a:pPr>
            <a:endParaRPr lang="es-ES" sz="5100" b="1" i="1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182880" indent="-182880">
              <a:lnSpc>
                <a:spcPct val="120000"/>
              </a:lnSpc>
              <a:spcBef>
                <a:spcPts val="0"/>
              </a:spcBef>
            </a:pPr>
            <a:r>
              <a:rPr lang="es-ES" sz="51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N</a:t>
            </a:r>
            <a:r>
              <a:rPr lang="es-ES" sz="51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os </a:t>
            </a:r>
            <a:r>
              <a:rPr lang="es-ES" sz="51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ayudan e </a:t>
            </a:r>
            <a:r>
              <a:rPr lang="es-ES" sz="51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impulsan </a:t>
            </a:r>
            <a:r>
              <a:rPr lang="es-ES" sz="51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 ser mejores seres humanos. </a:t>
            </a:r>
            <a:endParaRPr lang="es-ES" sz="5100" b="1" i="1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es-E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664-4FC0-4765-ADD1-1847C71B29E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07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VALORES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HUMANOS II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2290"/>
            <a:ext cx="10811005" cy="575571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Los valores tienen un 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efecto 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directo 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 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la conducta de las personas, tanto en el hogar como en la comunidad.</a:t>
            </a:r>
          </a:p>
          <a:p>
            <a:pPr>
              <a:lnSpc>
                <a:spcPct val="150000"/>
              </a:lnSpc>
            </a:pP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Cada 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vez que 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ponemos 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 práctica un 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valor, obramos de buena manera, ya 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que practicar un valor, es hacer el bien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Los valores se aprenden y se practican en los ambientes donde vivimos y nos desarrollamos: </a:t>
            </a:r>
            <a:r>
              <a:rPr lang="es-ES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 la familia, en la escuela, en la iglesia  y en la comunidad general. </a:t>
            </a:r>
          </a:p>
          <a:p>
            <a:pPr>
              <a:lnSpc>
                <a:spcPct val="150000"/>
              </a:lnSpc>
            </a:pP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os 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valores o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principios compartidas por un 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consenso 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social, pueden llegar a identificar 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una 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cultura.</a:t>
            </a:r>
            <a:endParaRPr lang="es-ES" b="1" i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664-4FC0-4765-ADD1-1847C71B29E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7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99011" y="352064"/>
            <a:ext cx="10515600" cy="12062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AMBIENTES DE APRENDIZAJE Y DESARROLLO 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DE LOS VALORES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866"/>
          <a:stretch/>
        </p:blipFill>
        <p:spPr>
          <a:xfrm>
            <a:off x="1092706" y="1640991"/>
            <a:ext cx="9607462" cy="41734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664-4FC0-4765-ADD1-1847C71B29E1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528143" y="1690688"/>
            <a:ext cx="3333292" cy="66420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Se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aprenden los primeros valores: amor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, aprecio, respeto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tolerancia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696" y="3243056"/>
            <a:ext cx="3322608" cy="371888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5400000">
            <a:off x="7141308" y="2060112"/>
            <a:ext cx="379474" cy="42759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592855" y="2617940"/>
            <a:ext cx="2906040" cy="95780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US" dirty="0">
              <a:solidFill>
                <a:prstClr val="black"/>
              </a:solidFill>
            </a:endParaRPr>
          </a:p>
          <a:p>
            <a:pPr lvl="0"/>
            <a:endParaRPr lang="es-US" dirty="0" smtClean="0">
              <a:solidFill>
                <a:prstClr val="black"/>
              </a:solidFill>
            </a:endParaRPr>
          </a:p>
          <a:p>
            <a:pPr lvl="0"/>
            <a:endParaRPr lang="es-ES" dirty="0" smtClean="0">
              <a:solidFill>
                <a:prstClr val="black"/>
              </a:solidFill>
            </a:endParaRPr>
          </a:p>
          <a:p>
            <a:pPr lvl="0"/>
            <a:endParaRPr lang="es-ES" dirty="0">
              <a:solidFill>
                <a:prstClr val="black"/>
              </a:solidFill>
            </a:endParaRPr>
          </a:p>
          <a:p>
            <a:pPr lvl="0"/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Valores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prescritos por gobiernos pueden parcializar </a:t>
            </a:r>
          </a:p>
          <a:p>
            <a:pPr lvl="0"/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la neutralidad ideológica</a:t>
            </a:r>
          </a:p>
          <a:p>
            <a:pPr lvl="0"/>
            <a:r>
              <a:rPr lang="es-US" dirty="0" smtClean="0">
                <a:solidFill>
                  <a:prstClr val="black"/>
                </a:solidFill>
              </a:rPr>
              <a:t> </a:t>
            </a:r>
            <a:r>
              <a:rPr lang="es-US" dirty="0" smtClean="0"/>
              <a:t> </a:t>
            </a:r>
            <a:endParaRPr lang="es-US" dirty="0"/>
          </a:p>
          <a:p>
            <a:r>
              <a:rPr lang="es-US" dirty="0"/>
              <a:t>la neutralidad ideológica</a:t>
            </a:r>
          </a:p>
          <a:p>
            <a:r>
              <a:rPr lang="es-US" dirty="0" smtClean="0"/>
              <a:t>pueden </a:t>
            </a:r>
            <a:r>
              <a:rPr lang="es-US" dirty="0"/>
              <a:t>parcializar </a:t>
            </a:r>
          </a:p>
          <a:p>
            <a:r>
              <a:rPr lang="es-US" dirty="0"/>
              <a:t>la neutralidad ideológica</a:t>
            </a:r>
          </a:p>
        </p:txBody>
      </p:sp>
      <p:sp>
        <p:nvSpPr>
          <p:cNvPr id="15" name="Down Arrow 14"/>
          <p:cNvSpPr/>
          <p:nvPr/>
        </p:nvSpPr>
        <p:spPr>
          <a:xfrm rot="5400000">
            <a:off x="8170528" y="3264696"/>
            <a:ext cx="379474" cy="42759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819386" y="3746136"/>
            <a:ext cx="2906040" cy="7131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US" dirty="0">
              <a:solidFill>
                <a:prstClr val="black"/>
              </a:solidFill>
            </a:endParaRPr>
          </a:p>
          <a:p>
            <a:pPr lvl="0"/>
            <a:endParaRPr lang="es-US" dirty="0" smtClean="0">
              <a:solidFill>
                <a:prstClr val="black"/>
              </a:solidFill>
            </a:endParaRPr>
          </a:p>
          <a:p>
            <a:pPr lvl="0"/>
            <a:r>
              <a:rPr lang="es-US" dirty="0" smtClean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s-US" dirty="0" smtClean="0">
                <a:solidFill>
                  <a:schemeClr val="accent2">
                    <a:lumMod val="75000"/>
                  </a:schemeClr>
                </a:solidFill>
              </a:rPr>
              <a:t>Conocer el bien precede el hacer el bien (</a:t>
            </a:r>
            <a:r>
              <a:rPr lang="es-US" sz="1400" dirty="0" smtClean="0">
                <a:solidFill>
                  <a:schemeClr val="accent2">
                    <a:lumMod val="75000"/>
                  </a:schemeClr>
                </a:solidFill>
              </a:rPr>
              <a:t>Tomas Aquino</a:t>
            </a:r>
            <a:r>
              <a:rPr lang="es-US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s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US" dirty="0" smtClean="0"/>
              <a:t> </a:t>
            </a:r>
            <a:endParaRPr lang="es-US" dirty="0"/>
          </a:p>
          <a:p>
            <a:r>
              <a:rPr lang="es-US" dirty="0"/>
              <a:t>la neutralidad ideológica</a:t>
            </a:r>
          </a:p>
          <a:p>
            <a:r>
              <a:rPr lang="es-US" dirty="0" smtClean="0"/>
              <a:t>pueden </a:t>
            </a:r>
            <a:r>
              <a:rPr lang="es-US" dirty="0"/>
              <a:t>parcializar </a:t>
            </a:r>
          </a:p>
          <a:p>
            <a:r>
              <a:rPr lang="es-US" dirty="0"/>
              <a:t>la neutralidad ideológica</a:t>
            </a:r>
          </a:p>
        </p:txBody>
      </p:sp>
      <p:sp>
        <p:nvSpPr>
          <p:cNvPr id="17" name="Down Arrow 16"/>
          <p:cNvSpPr/>
          <p:nvPr/>
        </p:nvSpPr>
        <p:spPr>
          <a:xfrm rot="5400000">
            <a:off x="8398084" y="4118552"/>
            <a:ext cx="379474" cy="42759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471771" y="4663064"/>
            <a:ext cx="2906040" cy="55569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US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endParaRPr lang="es-US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endParaRPr lang="es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endParaRPr lang="es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es-US" dirty="0" smtClean="0">
                <a:solidFill>
                  <a:schemeClr val="accent2">
                    <a:lumMod val="75000"/>
                  </a:schemeClr>
                </a:solidFill>
              </a:rPr>
              <a:t>Relevante en el desarrollo    e intercambio de valores</a:t>
            </a:r>
          </a:p>
          <a:p>
            <a:r>
              <a:rPr lang="es-US" dirty="0" smtClean="0"/>
              <a:t> </a:t>
            </a:r>
            <a:endParaRPr lang="es-US" dirty="0"/>
          </a:p>
          <a:p>
            <a:r>
              <a:rPr lang="es-US" dirty="0"/>
              <a:t>la neutralidad ideológica</a:t>
            </a:r>
          </a:p>
          <a:p>
            <a:r>
              <a:rPr lang="es-US" dirty="0" smtClean="0"/>
              <a:t>pueden </a:t>
            </a:r>
            <a:r>
              <a:rPr lang="es-US" dirty="0"/>
              <a:t>parcializar </a:t>
            </a:r>
          </a:p>
          <a:p>
            <a:r>
              <a:rPr lang="es-US" dirty="0"/>
              <a:t>la neutralidad ideológica</a:t>
            </a:r>
          </a:p>
        </p:txBody>
      </p:sp>
      <p:sp>
        <p:nvSpPr>
          <p:cNvPr id="19" name="Down Arrow 18"/>
          <p:cNvSpPr/>
          <p:nvPr/>
        </p:nvSpPr>
        <p:spPr>
          <a:xfrm rot="5400000">
            <a:off x="8049444" y="4571576"/>
            <a:ext cx="379474" cy="42759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2838" y="5784154"/>
            <a:ext cx="116749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“El </a:t>
            </a:r>
            <a:r>
              <a:rPr lang="es-ES" sz="24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aprendizaje clásico debe usado para promover el carácter moral y el crecimiento </a:t>
            </a:r>
            <a:r>
              <a:rPr lang="es-ES" sz="24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espiritual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”.</a:t>
            </a:r>
          </a:p>
          <a:p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(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Martin Lutero)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77447" y="3293552"/>
            <a:ext cx="3106454" cy="147732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El respeto hacia los demás y a sus opiniones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y 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sentimientos aprendidos en el hogar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, se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desarrollan y se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practican             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en la escuela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282674" y="3221718"/>
            <a:ext cx="445047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1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139" y="263046"/>
            <a:ext cx="10546915" cy="1233350"/>
          </a:xfrm>
        </p:spPr>
        <p:txBody>
          <a:bodyPr>
            <a:normAutofit fontScale="90000"/>
          </a:bodyPr>
          <a:lstStyle/>
          <a:p>
            <a:pPr>
              <a:lnSpc>
                <a:spcPct val="50000"/>
              </a:lnSpc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VALORES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HUMANOS: </a:t>
            </a: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Familiares y Sociales</a:t>
            </a:r>
            <a:br>
              <a:rPr lang="es-ES_tradnl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s-ES_tradnl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s-VE" b="1" u="sng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Ausencia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o Anti-</a:t>
            </a:r>
            <a:r>
              <a:rPr lang="es-VE" b="1" u="sng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Valores          Evidencia de Valores </a:t>
            </a:r>
            <a:endParaRPr lang="es-VE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1071" y="3057255"/>
            <a:ext cx="1543832" cy="1677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479" y="5012931"/>
            <a:ext cx="1505581" cy="1400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8948" y="2971799"/>
            <a:ext cx="1281494" cy="1289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076" y="1891430"/>
            <a:ext cx="1282944" cy="13988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8604" y="5531621"/>
            <a:ext cx="1266498" cy="8213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075" y="4260967"/>
            <a:ext cx="1400117" cy="854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2159" y="1766836"/>
            <a:ext cx="1424059" cy="9763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84285" y="2971799"/>
            <a:ext cx="1205365" cy="11571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50649" y="1616241"/>
            <a:ext cx="1658057" cy="9948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04058" y="1602919"/>
            <a:ext cx="1282100" cy="10256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41277" y="3224223"/>
            <a:ext cx="1836957" cy="13777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15429" y="5332688"/>
            <a:ext cx="1076325" cy="13264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18267" y="3135188"/>
            <a:ext cx="923139" cy="11257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48128" y="1784391"/>
            <a:ext cx="1224132" cy="11874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51135" y="4656286"/>
            <a:ext cx="1004576" cy="1168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97078" y="5332689"/>
            <a:ext cx="1019970" cy="12911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9"/>
          <a:srcRect t="-9546" b="9546"/>
          <a:stretch/>
        </p:blipFill>
        <p:spPr>
          <a:xfrm>
            <a:off x="10509335" y="4343294"/>
            <a:ext cx="1035867" cy="1049679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H="1">
            <a:off x="5978831" y="1560428"/>
            <a:ext cx="19380" cy="5297572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8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080"/>
            <a:ext cx="10515600" cy="1087894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ESCUELA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DE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VALORES: LA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FAMILIA I 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775" y="939453"/>
            <a:ext cx="11386159" cy="599370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s-ES" sz="33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La familia es la célula de la sociedad y donde se </a:t>
            </a:r>
            <a:r>
              <a:rPr lang="es-ES" sz="33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inicia a la vida </a:t>
            </a:r>
            <a:r>
              <a:rPr lang="es-ES" sz="33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social.</a:t>
            </a:r>
          </a:p>
          <a:p>
            <a:pPr>
              <a:lnSpc>
                <a:spcPct val="120000"/>
              </a:lnSpc>
            </a:pPr>
            <a:r>
              <a:rPr lang="es-ES" sz="33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Dios formó la familia y a partir de la familia, la sociedad.</a:t>
            </a:r>
          </a:p>
          <a:p>
            <a:pPr>
              <a:lnSpc>
                <a:spcPct val="120000"/>
              </a:lnSpc>
            </a:pPr>
            <a:r>
              <a:rPr lang="es-ES" sz="33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 </a:t>
            </a:r>
            <a:r>
              <a:rPr lang="es-ES" sz="33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la familia </a:t>
            </a:r>
            <a:r>
              <a:rPr lang="es-ES" sz="33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se </a:t>
            </a:r>
            <a:r>
              <a:rPr lang="es-ES" sz="33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enseñan </a:t>
            </a:r>
            <a:r>
              <a:rPr lang="es-ES" sz="33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y se aprenden los </a:t>
            </a:r>
            <a:r>
              <a:rPr lang="es-ES" sz="33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primeros </a:t>
            </a:r>
            <a:r>
              <a:rPr lang="es-ES" sz="33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valores que </a:t>
            </a:r>
            <a:r>
              <a:rPr lang="es-ES" sz="33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serán </a:t>
            </a:r>
            <a:r>
              <a:rPr lang="es-ES" sz="33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el sustento </a:t>
            </a:r>
            <a:r>
              <a:rPr lang="es-ES" sz="33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para la </a:t>
            </a:r>
            <a:r>
              <a:rPr lang="es-ES" sz="33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vida de la persona en la sociedad. </a:t>
            </a:r>
          </a:p>
          <a:p>
            <a:pPr>
              <a:lnSpc>
                <a:spcPct val="120000"/>
              </a:lnSpc>
            </a:pPr>
            <a:r>
              <a:rPr lang="es-ES" sz="33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Los padres</a:t>
            </a:r>
            <a:r>
              <a:rPr lang="es-ES" sz="33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, los </a:t>
            </a:r>
            <a:r>
              <a:rPr lang="es-ES" sz="33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abuelos</a:t>
            </a:r>
            <a:r>
              <a:rPr lang="es-ES" sz="33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, los </a:t>
            </a:r>
            <a:r>
              <a:rPr lang="es-ES" sz="33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tíos son los principales maestros en la familia.</a:t>
            </a:r>
          </a:p>
          <a:p>
            <a:pPr>
              <a:lnSpc>
                <a:spcPct val="120000"/>
              </a:lnSpc>
            </a:pPr>
            <a:r>
              <a:rPr lang="es-ES" sz="33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Algunos valores que destacan son: el amor, el aprecio, el respeto a la autoridad, la lealtad, la disciplina, la generosidad, la ética, etc. </a:t>
            </a:r>
          </a:p>
          <a:p>
            <a:pPr>
              <a:lnSpc>
                <a:spcPct val="120000"/>
              </a:lnSpc>
            </a:pPr>
            <a:r>
              <a:rPr lang="es-ES" sz="33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Los principios o valores aprendidos en el hogar son los que se muestran en el medio social.</a:t>
            </a:r>
          </a:p>
          <a:p>
            <a:pPr>
              <a:lnSpc>
                <a:spcPct val="120000"/>
              </a:lnSpc>
            </a:pPr>
            <a:r>
              <a:rPr lang="es-ES" sz="33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Las relaciones personales y </a:t>
            </a:r>
            <a:r>
              <a:rPr lang="es-ES" sz="33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familiares estables </a:t>
            </a:r>
            <a:r>
              <a:rPr lang="es-ES" sz="33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son </a:t>
            </a:r>
            <a:r>
              <a:rPr lang="es-ES" sz="33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fundamentos para la libertad</a:t>
            </a:r>
            <a:r>
              <a:rPr lang="es-ES" sz="33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s-ES" sz="33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la seguridad, la </a:t>
            </a:r>
            <a:r>
              <a:rPr lang="es-ES" sz="33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fraternidad </a:t>
            </a:r>
            <a:r>
              <a:rPr lang="es-ES" sz="33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y el respeto en el medio social.</a:t>
            </a:r>
          </a:p>
          <a:p>
            <a:pPr>
              <a:lnSpc>
                <a:spcPct val="120000"/>
              </a:lnSpc>
            </a:pPr>
            <a:r>
              <a:rPr lang="es-ES" sz="33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La unidad familiar se refleja </a:t>
            </a:r>
            <a:r>
              <a:rPr lang="es-ES" sz="33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</a:t>
            </a:r>
            <a:r>
              <a:rPr lang="es-ES" sz="33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33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unidad y </a:t>
            </a:r>
            <a:r>
              <a:rPr lang="es-ES" sz="33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armonía social .</a:t>
            </a:r>
            <a:endParaRPr lang="es-ES" sz="3300" b="1" i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37835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ESCUELA DE VALORES: LA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FAMILIA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359" y="1825625"/>
            <a:ext cx="11336055" cy="4351338"/>
          </a:xfrm>
        </p:spPr>
        <p:txBody>
          <a:bodyPr/>
          <a:lstStyle/>
          <a:p>
            <a:pPr marL="0" indent="0">
              <a:buNone/>
            </a:pP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Los padres, 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abuelos y 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tíos son los principales 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maestros - modelos  en la familia</a:t>
            </a:r>
            <a:endParaRPr lang="es-ES" b="1" i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664-4FC0-4765-ADD1-1847C71B29E1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1" y="2492679"/>
            <a:ext cx="5217529" cy="36842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36" y="2492679"/>
            <a:ext cx="5128364" cy="368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4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3397</TotalTime>
  <Words>2943</Words>
  <Application>Microsoft Office PowerPoint</Application>
  <PresentationFormat>Custom</PresentationFormat>
  <Paragraphs>220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VALORES ESENCIALES PARA UNA VIDA SALUDABLE  </vt:lpstr>
      <vt:lpstr>VALOR. La palabra valor tiene varios significados:</vt:lpstr>
      <vt:lpstr>VALORES. Características</vt:lpstr>
      <vt:lpstr>VALORES HUMANOS I</vt:lpstr>
      <vt:lpstr>VALORES HUMANOS II</vt:lpstr>
      <vt:lpstr>AMBIENTES DE APRENDIZAJE Y DESARROLLO  DE LOS VALORES</vt:lpstr>
      <vt:lpstr>VALORES HUMANOS: Familiares y Sociales   Ausencia o Anti-Valores          Evidencia de Valores </vt:lpstr>
      <vt:lpstr> ESCUELA DE VALORES: LA FAMILIA I </vt:lpstr>
      <vt:lpstr>ESCUELA DE VALORES: LA FAMILIA </vt:lpstr>
      <vt:lpstr>ESCUELA DE VALORES I: EN LA FAMILIA APRENDEMOS</vt:lpstr>
      <vt:lpstr>ESCUELA DE VALORES II:EN LA FAMILIA APRENDEMOS</vt:lpstr>
      <vt:lpstr>ESCUELA DE VALORES III. EN LA FAMILIA APRENDEMOS</vt:lpstr>
      <vt:lpstr>ESCUELA DE VALORES IV. EN LA FAMILIA APRENDEMOS</vt:lpstr>
      <vt:lpstr>  ESCUELA DE VALORES V. EN LA FAMILIA APRENDEMOS  </vt:lpstr>
      <vt:lpstr>ESCUELA DE VALORES VI. EN LA FAMILIA APRENDEMOS</vt:lpstr>
      <vt:lpstr>ESCUELA DE VALORES VII. EN LA FAMILIA APRENDEMOS</vt:lpstr>
      <vt:lpstr>ESCUELA DE VALORES VIII. EN LA FAMILIA APRENDEMOS</vt:lpstr>
      <vt:lpstr>ESCUELA DE VALORES IX. EN LA FAMILIA APRENDEMOS</vt:lpstr>
      <vt:lpstr>CONDICIONES QUE FAVORECEN LA SIEMBRA  DE VALORES EN LA FAMILIA</vt:lpstr>
      <vt:lpstr>LOS VALORES FAMILIARES FUNDAMENTAN LA VIDA EN SOCIEDAD</vt:lpstr>
      <vt:lpstr>LOS VALORES UNIVERSALES</vt:lpstr>
      <vt:lpstr>DIOS INSTITUYO VALORES UNIVERSALES Los Diez Mandamientos</vt:lpstr>
      <vt:lpstr>Ayuda que Provee el Establecimiento de una Relación con el Dios Creador y Dios de Amor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Oledy Rivas</dc:creator>
  <cp:lastModifiedBy>Rivas</cp:lastModifiedBy>
  <cp:revision>554</cp:revision>
  <dcterms:created xsi:type="dcterms:W3CDTF">2013-07-15T00:09:38Z</dcterms:created>
  <dcterms:modified xsi:type="dcterms:W3CDTF">2016-06-15T21:38:56Z</dcterms:modified>
</cp:coreProperties>
</file>